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939"/>
    <a:srgbClr val="B8089E"/>
    <a:srgbClr val="FF0000"/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7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Relationship Id="rId6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Relationship Id="rId3" Type="http://schemas.openxmlformats.org/officeDocument/2006/relationships/image" Target="../media/image22.emf"/><Relationship Id="rId5" Type="http://schemas.openxmlformats.org/officeDocument/2006/relationships/image" Target="../media/image24.em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emf"/><Relationship Id="rId3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BETWEEN CURVES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041400"/>
            <a:ext cx="8686800" cy="581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Integration</a:t>
            </a:r>
            <a:r>
              <a:rPr lang="en-US" b="1" dirty="0" smtClean="0">
                <a:solidFill>
                  <a:srgbClr val="0000FF"/>
                </a:solidFill>
              </a:rPr>
              <a:t> (actually </a:t>
            </a:r>
            <a:r>
              <a:rPr lang="en-US" b="1" dirty="0" smtClean="0">
                <a:solidFill>
                  <a:srgbClr val="008000"/>
                </a:solidFill>
              </a:rPr>
              <a:t>calculus</a:t>
            </a:r>
            <a:r>
              <a:rPr lang="en-US" b="1" dirty="0" smtClean="0">
                <a:solidFill>
                  <a:srgbClr val="0000FF"/>
                </a:solidFill>
              </a:rPr>
              <a:t>)  is a very powerful tool, it gives us power to answer questions that the Greeks struggled with unsuccessfully (as did </a:t>
            </a:r>
            <a:r>
              <a:rPr lang="en-US" b="1" i="1" dirty="0" smtClean="0">
                <a:solidFill>
                  <a:srgbClr val="008000"/>
                </a:solidFill>
              </a:rPr>
              <a:t>pre-calculus </a:t>
            </a:r>
            <a:r>
              <a:rPr lang="en-US" b="1" dirty="0" smtClean="0">
                <a:solidFill>
                  <a:srgbClr val="0000FF"/>
                </a:solidFill>
              </a:rPr>
              <a:t>Mathematicians) for a very long time.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a figure whose area was not computable until the advent of calculus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0" y="4153232"/>
            <a:ext cx="3707936" cy="265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86800" cy="6578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area of the figure that looks like a crescent moon is simply the area</a:t>
            </a:r>
            <a:r>
              <a:rPr lang="en-US" b="1" u="sng" dirty="0" smtClean="0">
                <a:solidFill>
                  <a:srgbClr val="008000"/>
                </a:solidFill>
              </a:rPr>
              <a:t> below </a:t>
            </a:r>
            <a:r>
              <a:rPr lang="en-US" b="1" dirty="0" smtClean="0">
                <a:solidFill>
                  <a:srgbClr val="0000FF"/>
                </a:solidFill>
              </a:rPr>
              <a:t>the curve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(a semicircle of radius          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</a:t>
            </a:r>
            <a:r>
              <a:rPr lang="en-US" b="1" u="sng" dirty="0" smtClean="0">
                <a:solidFill>
                  <a:srgbClr val="008000"/>
                </a:solidFill>
              </a:rPr>
              <a:t>above</a:t>
            </a:r>
            <a:r>
              <a:rPr lang="en-US" b="1" dirty="0" smtClean="0">
                <a:solidFill>
                  <a:srgbClr val="0000FF"/>
                </a:solidFill>
              </a:rPr>
              <a:t> the curve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other words, it’s the area </a:t>
            </a:r>
            <a:r>
              <a:rPr lang="en-US" b="1" dirty="0" smtClean="0">
                <a:solidFill>
                  <a:srgbClr val="FF0000"/>
                </a:solidFill>
              </a:rPr>
              <a:t>between two curves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By now it is old hat for us. We look at the two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Riemann sums                             ,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(      is the semicircle,       the sine curve) and we look at their difference (</a:t>
            </a:r>
            <a:r>
              <a:rPr lang="en-US" b="1" dirty="0" smtClean="0">
                <a:solidFill>
                  <a:srgbClr val="660066"/>
                </a:solidFill>
              </a:rPr>
              <a:t>from the figure shown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65" y="1124458"/>
            <a:ext cx="3227070" cy="799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1458" y="1354328"/>
            <a:ext cx="799084" cy="4302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0" y="1866900"/>
            <a:ext cx="2146300" cy="1041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0050" y="4107180"/>
            <a:ext cx="2374900" cy="1285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2955" y="4140200"/>
            <a:ext cx="2332990" cy="12852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2963" y="5305235"/>
            <a:ext cx="338074" cy="5071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48430" y="5396675"/>
            <a:ext cx="307340" cy="3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54000"/>
            <a:ext cx="8585200" cy="6350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conclude that the area we want is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(The actual computation is easier than it looks.)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I get                         . What do you get?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433" y="118258"/>
            <a:ext cx="4824634" cy="3395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407" y="3897630"/>
            <a:ext cx="5532120" cy="1145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7244" y="5931662"/>
            <a:ext cx="2089912" cy="43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30200"/>
            <a:ext cx="8559800" cy="6197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situation can be generalized to the following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Proposition</a:t>
            </a:r>
            <a:r>
              <a:rPr lang="en-US" b="1" dirty="0" smtClean="0">
                <a:solidFill>
                  <a:srgbClr val="0000FF"/>
                </a:solidFill>
              </a:rPr>
              <a:t>. Let                                          be two Riemann </a:t>
            </a:r>
            <a:r>
              <a:rPr lang="en-US" b="1" dirty="0" err="1" smtClean="0">
                <a:solidFill>
                  <a:srgbClr val="0000FF"/>
                </a:solidFill>
              </a:rPr>
              <a:t>integrable</a:t>
            </a:r>
            <a:r>
              <a:rPr lang="en-US" b="1" dirty="0" smtClean="0">
                <a:solidFill>
                  <a:srgbClr val="0000FF"/>
                </a:solidFill>
              </a:rPr>
              <a:t> functions, with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Then the area between their graphs is given by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following two figures provide the skeleton of a reasonable proof of the proposition 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296" y="1020382"/>
            <a:ext cx="3488309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0614" y="2249361"/>
            <a:ext cx="4902073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0325" y="3417189"/>
            <a:ext cx="3841750" cy="101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3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55600"/>
            <a:ext cx="8534400" cy="6197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(in the figures,                 and                .)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Fig. 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564" y="431800"/>
            <a:ext cx="1106424" cy="430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012" y="406400"/>
            <a:ext cx="1106424" cy="430276"/>
          </a:xfrm>
          <a:prstGeom prst="rect">
            <a:avLst/>
          </a:prstGeom>
        </p:spPr>
      </p:pic>
      <p:pic>
        <p:nvPicPr>
          <p:cNvPr id="8" name="Picture 7" descr="Picture 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933" y="1064433"/>
            <a:ext cx="4594159" cy="427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42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54000" y="330200"/>
            <a:ext cx="8585200" cy="624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difference of the respective Riemann sums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       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  Fig. 2</a:t>
            </a:r>
          </a:p>
        </p:txBody>
      </p:sp>
      <p:pic>
        <p:nvPicPr>
          <p:cNvPr id="7" name="Picture 6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33" y="1140633"/>
            <a:ext cx="4594159" cy="427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2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559800" cy="6273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Remark. </a:t>
            </a:r>
            <a:r>
              <a:rPr lang="en-US" b="1" dirty="0" smtClean="0">
                <a:solidFill>
                  <a:srgbClr val="0000FF"/>
                </a:solidFill>
              </a:rPr>
              <a:t>If the inequality condition in the statement of the Proposition fails, the area between the two graphs is computed as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integral may become quite hard to compute if the points where the two graphs cross are not easy to find.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Here is an example of moderate difficulty: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494" y="1956689"/>
            <a:ext cx="3626612" cy="101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6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4000"/>
            <a:ext cx="8636000" cy="629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Find the area of the plane region bounded by the two vertical lines                    and the graphs of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and                         . The figure: 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298" y="775462"/>
            <a:ext cx="1444498" cy="430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649" y="1248093"/>
            <a:ext cx="2136013" cy="691515"/>
          </a:xfrm>
          <a:prstGeom prst="rect">
            <a:avLst/>
          </a:prstGeom>
        </p:spPr>
      </p:pic>
      <p:pic>
        <p:nvPicPr>
          <p:cNvPr id="8" name="Picture 7" descr="Picture 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833" y="2069833"/>
            <a:ext cx="5055112" cy="4686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6376" y="1375461"/>
            <a:ext cx="2212848" cy="53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70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79400"/>
            <a:ext cx="8610600" cy="6223000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Hint: </a:t>
            </a:r>
            <a:r>
              <a:rPr lang="en-US" b="1" dirty="0" smtClean="0">
                <a:solidFill>
                  <a:srgbClr val="0000FF"/>
                </a:solidFill>
              </a:rPr>
              <a:t>You have to find the value of that solution of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hich lies between           and       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How do you do that?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(I get     </a:t>
            </a:r>
            <a:r>
              <a:rPr lang="en-US" sz="3600" b="1" dirty="0">
                <a:solidFill>
                  <a:srgbClr val="FF0000"/>
                </a:solidFill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</a:rPr>
              <a:t>1.102441  </a:t>
            </a:r>
            <a:r>
              <a:rPr lang="en-US" b="1" dirty="0" smtClean="0">
                <a:solidFill>
                  <a:srgbClr val="0000FF"/>
                </a:solidFill>
              </a:rPr>
              <a:t>;   how did I do that? )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832" y="1054227"/>
            <a:ext cx="3242437" cy="5839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2916" y="1791462"/>
            <a:ext cx="799084" cy="4302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6469" y="1803400"/>
            <a:ext cx="307340" cy="43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82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7142</TotalTime>
  <Words>337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BETWEEN CURVES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801</cp:revision>
  <dcterms:created xsi:type="dcterms:W3CDTF">2011-08-21T14:29:24Z</dcterms:created>
  <dcterms:modified xsi:type="dcterms:W3CDTF">2011-11-18T21:09:45Z</dcterms:modified>
</cp:coreProperties>
</file>